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71" r:id="rId3"/>
    <p:sldId id="281" r:id="rId4"/>
    <p:sldId id="272" r:id="rId5"/>
    <p:sldId id="282" r:id="rId6"/>
    <p:sldId id="273" r:id="rId7"/>
    <p:sldId id="274" r:id="rId8"/>
    <p:sldId id="275" r:id="rId9"/>
    <p:sldId id="276" r:id="rId10"/>
    <p:sldId id="283" r:id="rId11"/>
    <p:sldId id="277" r:id="rId12"/>
    <p:sldId id="278" r:id="rId13"/>
    <p:sldId id="279" r:id="rId14"/>
    <p:sldId id="280" r:id="rId15"/>
    <p:sldId id="284" r:id="rId16"/>
    <p:sldId id="286" r:id="rId17"/>
    <p:sldId id="285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kostjuk:Documents:&#1059;&#1085;&#1080;&#1074;&#1077;&#1088;&#1089;&#1080;&#1090;&#1077;&#1090;&#1089;&#1082;&#1072;&#1103;%20&#1073;&#1080;&#1073;&#1083;&#1080;&#1086;&#1090;&#1077;&#1082;&#1072;:&#1057;&#1090;&#1072;&#1090;&#1080;&#1089;&#1090;&#1080;&#1082;&#1072;:&#1087;&#1086;&#1089;&#1077;&#1097;&#1072;&#1077;&#1084;&#1086;&#1089;&#1090;&#1100;_&#1076;&#1077;&#1085;&#1100;&#1075;&#1080;_2014_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правных</a:t>
            </a:r>
            <a:r>
              <a:rPr lang="ru-RU" baseline="0" dirty="0" smtClean="0"/>
              <a:t> книг</a:t>
            </a:r>
            <a:endParaRPr lang="ru-RU" dirty="0"/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УБ</c:v>
                </c:pt>
              </c:strCache>
            </c:strRef>
          </c:tx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00174375050802183"/>
                  <c:y val="-0.133716382889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34875010160436"/>
                  <c:y val="-0.203758297735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69750020320872"/>
                  <c:y val="-0.238779255159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104625030481308"/>
                  <c:y val="-0.286535106190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52312515240654"/>
                  <c:y val="-0.318372340212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 (оценочно)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7000.0</c:v>
                </c:pt>
                <c:pt idx="1">
                  <c:v>11000.0</c:v>
                </c:pt>
                <c:pt idx="2">
                  <c:v>18000.0</c:v>
                </c:pt>
                <c:pt idx="3">
                  <c:v>29000.0</c:v>
                </c:pt>
                <c:pt idx="4">
                  <c:v>37000.0</c:v>
                </c:pt>
                <c:pt idx="5">
                  <c:v>45000.0</c:v>
                </c:pt>
                <c:pt idx="6">
                  <c:v>70000.0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ЭБС 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 (оценочно)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0.0</c:v>
                </c:pt>
                <c:pt idx="1">
                  <c:v>1400.0</c:v>
                </c:pt>
                <c:pt idx="2">
                  <c:v>4000.0</c:v>
                </c:pt>
                <c:pt idx="3">
                  <c:v>6000.0</c:v>
                </c:pt>
                <c:pt idx="4">
                  <c:v>14200.0</c:v>
                </c:pt>
                <c:pt idx="5">
                  <c:v>20000.0</c:v>
                </c:pt>
                <c:pt idx="6">
                  <c:v>30000.0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ЭБС 2</c:v>
                </c:pt>
              </c:strCache>
            </c:strRef>
          </c:tx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 (оценочно)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0.0</c:v>
                </c:pt>
                <c:pt idx="1">
                  <c:v>600.0</c:v>
                </c:pt>
                <c:pt idx="2">
                  <c:v>4600.0</c:v>
                </c:pt>
                <c:pt idx="3">
                  <c:v>6200.0</c:v>
                </c:pt>
                <c:pt idx="4">
                  <c:v>10000.0</c:v>
                </c:pt>
                <c:pt idx="5">
                  <c:v>17000.0</c:v>
                </c:pt>
                <c:pt idx="6">
                  <c:v>23000.0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/>
        <c:axId val="2120099176"/>
        <c:axId val="2120102296"/>
      </c:areaChart>
      <c:catAx>
        <c:axId val="2120099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20102296"/>
        <c:crosses val="autoZero"/>
        <c:auto val="1"/>
        <c:lblAlgn val="ctr"/>
        <c:lblOffset val="100"/>
        <c:noMultiLvlLbl val="0"/>
      </c:catAx>
      <c:valAx>
        <c:axId val="2120102296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12009917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'доп. данные'!$B$9:$AT$9</c:f>
              <c:numCache>
                <c:formatCode>General</c:formatCode>
                <c:ptCount val="45"/>
                <c:pt idx="0">
                  <c:v>57204.0</c:v>
                </c:pt>
                <c:pt idx="1">
                  <c:v>61511.0</c:v>
                </c:pt>
                <c:pt idx="2">
                  <c:v>60697.0</c:v>
                </c:pt>
                <c:pt idx="3">
                  <c:v>57048.0</c:v>
                </c:pt>
                <c:pt idx="4">
                  <c:v>32896.0</c:v>
                </c:pt>
                <c:pt idx="5">
                  <c:v>46535.0</c:v>
                </c:pt>
                <c:pt idx="6">
                  <c:v>92060.0</c:v>
                </c:pt>
                <c:pt idx="7">
                  <c:v>116982.0</c:v>
                </c:pt>
                <c:pt idx="8">
                  <c:v>150583.0</c:v>
                </c:pt>
                <c:pt idx="9">
                  <c:v>111450.0</c:v>
                </c:pt>
                <c:pt idx="10">
                  <c:v>122892.0</c:v>
                </c:pt>
                <c:pt idx="11">
                  <c:v>147032.0</c:v>
                </c:pt>
                <c:pt idx="12">
                  <c:v>193632.0</c:v>
                </c:pt>
                <c:pt idx="13">
                  <c:v>242077.0</c:v>
                </c:pt>
                <c:pt idx="14">
                  <c:v>230096.0</c:v>
                </c:pt>
                <c:pt idx="15">
                  <c:v>201763.0</c:v>
                </c:pt>
                <c:pt idx="16">
                  <c:v>136009.0</c:v>
                </c:pt>
                <c:pt idx="17">
                  <c:v>102217.0</c:v>
                </c:pt>
                <c:pt idx="18">
                  <c:v>229664.0</c:v>
                </c:pt>
                <c:pt idx="19">
                  <c:v>321695.0</c:v>
                </c:pt>
                <c:pt idx="20">
                  <c:v>405861.0</c:v>
                </c:pt>
                <c:pt idx="21">
                  <c:v>336000.0</c:v>
                </c:pt>
                <c:pt idx="22">
                  <c:v>410572.0</c:v>
                </c:pt>
                <c:pt idx="23">
                  <c:v>382811.0</c:v>
                </c:pt>
                <c:pt idx="24">
                  <c:v>453506.0</c:v>
                </c:pt>
                <c:pt idx="25">
                  <c:v>1.018535E6</c:v>
                </c:pt>
                <c:pt idx="26">
                  <c:v>365532.0</c:v>
                </c:pt>
                <c:pt idx="27">
                  <c:v>254443.0</c:v>
                </c:pt>
                <c:pt idx="28">
                  <c:v>95397.0</c:v>
                </c:pt>
                <c:pt idx="29">
                  <c:v>102095.0</c:v>
                </c:pt>
                <c:pt idx="30">
                  <c:v>459461.0</c:v>
                </c:pt>
                <c:pt idx="31">
                  <c:v>728581.0</c:v>
                </c:pt>
                <c:pt idx="32">
                  <c:v>1.12424E6</c:v>
                </c:pt>
                <c:pt idx="33">
                  <c:v>1.387687E6</c:v>
                </c:pt>
                <c:pt idx="34">
                  <c:v>906722.0</c:v>
                </c:pt>
                <c:pt idx="35">
                  <c:v>1.263078E6</c:v>
                </c:pt>
                <c:pt idx="36">
                  <c:v>1.701692E6</c:v>
                </c:pt>
                <c:pt idx="37">
                  <c:v>1.849396E6</c:v>
                </c:pt>
                <c:pt idx="38">
                  <c:v>1.660654E6</c:v>
                </c:pt>
                <c:pt idx="39">
                  <c:v>863063.0</c:v>
                </c:pt>
                <c:pt idx="40">
                  <c:v>339247.0</c:v>
                </c:pt>
                <c:pt idx="41">
                  <c:v>331330.0</c:v>
                </c:pt>
                <c:pt idx="42">
                  <c:v>1.062203E6</c:v>
                </c:pt>
                <c:pt idx="43">
                  <c:v>1.714823E6</c:v>
                </c:pt>
                <c:pt idx="44">
                  <c:v>2.0001E6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045064"/>
        <c:axId val="2120061176"/>
      </c:lineChart>
      <c:catAx>
        <c:axId val="2120045064"/>
        <c:scaling>
          <c:orientation val="minMax"/>
        </c:scaling>
        <c:delete val="1"/>
        <c:axPos val="b"/>
        <c:majorTickMark val="out"/>
        <c:minorTickMark val="none"/>
        <c:tickLblPos val="nextTo"/>
        <c:crossAx val="2120061176"/>
        <c:crosses val="autoZero"/>
        <c:auto val="1"/>
        <c:lblAlgn val="ctr"/>
        <c:lblOffset val="100"/>
        <c:noMultiLvlLbl val="0"/>
      </c:catAx>
      <c:valAx>
        <c:axId val="2120061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0045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ECBDD4-B6DF-7746-8F3C-9E1ABF85267D}" type="datetimeFigureOut">
              <a:rPr lang="ru-RU"/>
              <a:pPr>
                <a:defRPr/>
              </a:pPr>
              <a:t>18.12.14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27AE53-1AF4-124F-960D-371A542EC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32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F36C-61AD-D945-93CE-AB4D8DEB9074}" type="datetimeFigureOut">
              <a:rPr lang="ru-RU"/>
              <a:pPr>
                <a:defRPr/>
              </a:pPr>
              <a:t>18.12.14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4FC5-7372-3E44-9B69-F84A2EFF1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1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9E74-BCC6-D94E-8FF1-A0D664C2A488}" type="datetimeFigureOut">
              <a:rPr lang="ru-RU"/>
              <a:pPr>
                <a:defRPr/>
              </a:pPr>
              <a:t>18.12.14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E019-474D-E44D-A80F-0A37E06D4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FF1C-3B00-B847-8F9A-482318E946D5}" type="datetimeFigureOut">
              <a:rPr lang="ru-RU"/>
              <a:pPr>
                <a:defRPr/>
              </a:pPr>
              <a:t>18.12.14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9AE8-CE2B-4747-97A5-ABACC2A97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9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7928-12D5-FE44-9738-A6A64F4C313E}" type="datetimeFigureOut">
              <a:rPr lang="ru-RU"/>
              <a:pPr>
                <a:defRPr/>
              </a:pPr>
              <a:t>18.12.14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A57F-6443-C14F-BF1A-CB1EE1D0E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1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DE98-0D7E-7E45-B2D5-8FB88C3D4712}" type="datetimeFigureOut">
              <a:rPr lang="ru-RU"/>
              <a:pPr>
                <a:defRPr/>
              </a:pPr>
              <a:t>18.12.14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3001-CB81-DE41-B0D3-DDEFE7B80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9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C0B8-B968-1942-85F6-180FB1C174D3}" type="datetimeFigureOut">
              <a:rPr lang="ru-RU"/>
              <a:pPr>
                <a:defRPr/>
              </a:pPr>
              <a:t>18.12.14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050D-5F96-1745-81E5-951509409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9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E866-B11D-F148-AED7-97EBD7731B66}" type="datetimeFigureOut">
              <a:rPr lang="ru-RU"/>
              <a:pPr>
                <a:defRPr/>
              </a:pPr>
              <a:t>18.12.14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00C2-29A7-D447-B2BE-F694C5650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6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C24F-BABD-5743-AB6A-10EF8ED0E93D}" type="datetimeFigureOut">
              <a:rPr lang="ru-RU"/>
              <a:pPr>
                <a:defRPr/>
              </a:pPr>
              <a:t>18.12.14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7745-6C8C-4A4C-B80F-F898475FB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2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AEE0-FFCC-2F4C-AF50-00F28EA38BA1}" type="datetimeFigureOut">
              <a:rPr lang="ru-RU"/>
              <a:pPr>
                <a:defRPr/>
              </a:pPr>
              <a:t>18.12.14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3EE8-F448-8B42-89BC-F7F1781D4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E2-1F9E-334E-A1C5-50A4FA1CF4DC}" type="datetimeFigureOut">
              <a:rPr lang="ru-RU"/>
              <a:pPr>
                <a:defRPr/>
              </a:pPr>
              <a:t>18.12.14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FFC3-8DB1-9D47-8CA8-C833B5463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4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FC3B-803C-5342-BD01-BFF7C4F9F7E6}" type="datetimeFigureOut">
              <a:rPr lang="ru-RU"/>
              <a:pPr>
                <a:defRPr/>
              </a:pPr>
              <a:t>18.12.14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7016-7F16-5942-8628-BD89FE41D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0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54D30B-0603-8849-810E-6FA483F89C9A}" type="datetimeFigureOut">
              <a:rPr lang="ru-RU"/>
              <a:pPr>
                <a:defRPr/>
              </a:pPr>
              <a:t>18.12.14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874F9B-36B5-A842-8ABD-BBE41254E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777875"/>
          </a:xfrm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2050" name="Объект 2"/>
          <p:cNvSpPr>
            <a:spLocks noGrp="1"/>
          </p:cNvSpPr>
          <p:nvPr>
            <p:ph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r>
              <a:rPr kumimoji="0" lang="ru-RU">
                <a:latin typeface="Calibri" charset="0"/>
              </a:rPr>
              <a:t>Библиотеки и издательства в новой медийной среде</a:t>
            </a:r>
          </a:p>
        </p:txBody>
      </p:sp>
      <p:pic>
        <p:nvPicPr>
          <p:cNvPr id="2051" name="Изображение 3" descr="Фирменный стиль-титу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204864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ЭБС «Университетская библиотека онлайн»: </a:t>
            </a:r>
          </a:p>
          <a:p>
            <a:r>
              <a:rPr lang="ru-RU" sz="3200" b="1" dirty="0" smtClean="0">
                <a:solidFill>
                  <a:srgbClr val="0000FF"/>
                </a:solidFill>
              </a:rPr>
              <a:t>Чем мы можем быть полезны?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5085184"/>
            <a:ext cx="4730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Костюк К.Н.</a:t>
            </a:r>
          </a:p>
          <a:p>
            <a:r>
              <a:rPr lang="ru-RU" dirty="0" smtClean="0"/>
              <a:t>Генеральный директор ООО «</a:t>
            </a:r>
            <a:r>
              <a:rPr lang="ru-RU" dirty="0" err="1" smtClean="0"/>
              <a:t>Директ</a:t>
            </a:r>
            <a:r>
              <a:rPr lang="ru-RU" dirty="0" smtClean="0"/>
              <a:t>-Медиа»</a:t>
            </a:r>
          </a:p>
          <a:p>
            <a:r>
              <a:rPr lang="ru-RU" dirty="0"/>
              <a:t>г</a:t>
            </a:r>
            <a:r>
              <a:rPr lang="ru-RU" dirty="0" smtClean="0"/>
              <a:t>. Пушкино, декабрь 2014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70929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Издательство «</a:t>
            </a:r>
            <a:r>
              <a:rPr kumimoji="0" lang="ru-RU" sz="3200" dirty="0" err="1" smtClean="0">
                <a:latin typeface="Calibri" charset="0"/>
              </a:rPr>
              <a:t>Директ</a:t>
            </a:r>
            <a:r>
              <a:rPr kumimoji="0" lang="ru-RU" sz="3200" dirty="0" smtClean="0">
                <a:latin typeface="Calibri" charset="0"/>
              </a:rPr>
              <a:t>-Медиа</a:t>
            </a:r>
            <a:r>
              <a:rPr kumimoji="0" lang="ru-RU" sz="3200" dirty="0" smtClean="0">
                <a:latin typeface="Calibri" charset="0"/>
              </a:rPr>
              <a:t>»</a:t>
            </a:r>
            <a:endParaRPr kumimoji="0" lang="ru-RU" sz="3200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76375" y="1279301"/>
            <a:ext cx="4751809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800" dirty="0" smtClean="0">
                <a:latin typeface="Calibri" charset="0"/>
              </a:rPr>
              <a:t>Два каталога:</a:t>
            </a:r>
          </a:p>
          <a:p>
            <a:r>
              <a:rPr kumimoji="0" lang="ru-RU" sz="2800" b="1" dirty="0" smtClean="0">
                <a:latin typeface="Calibri" charset="0"/>
              </a:rPr>
              <a:t>«Каталог учебных и научных изданий»</a:t>
            </a:r>
            <a:r>
              <a:rPr kumimoji="0" lang="ru-RU" sz="2800" dirty="0" smtClean="0">
                <a:latin typeface="Calibri" charset="0"/>
              </a:rPr>
              <a:t>, более 2000 книг на прямых лицензионных авторских договорах</a:t>
            </a:r>
          </a:p>
          <a:p>
            <a:r>
              <a:rPr kumimoji="0" lang="ru-RU" sz="2800" b="1" dirty="0" smtClean="0">
                <a:latin typeface="Calibri" charset="0"/>
              </a:rPr>
              <a:t>«Каталог золотой фонд научной классики»</a:t>
            </a:r>
            <a:r>
              <a:rPr kumimoji="0" lang="ru-RU" sz="2800" dirty="0" smtClean="0">
                <a:latin typeface="Calibri" charset="0"/>
              </a:rPr>
              <a:t> – 6000 книг, свободных от авторских </a:t>
            </a:r>
            <a:r>
              <a:rPr kumimoji="0" lang="ru-RU" sz="2800" dirty="0" smtClean="0">
                <a:latin typeface="Calibri" charset="0"/>
              </a:rPr>
              <a:t>прав</a:t>
            </a:r>
          </a:p>
          <a:p>
            <a:pPr marL="0" indent="0">
              <a:buNone/>
            </a:pPr>
            <a:r>
              <a:rPr kumimoji="0" lang="ru-RU" sz="2400" dirty="0" smtClean="0">
                <a:solidFill>
                  <a:srgbClr val="800000"/>
                </a:solidFill>
                <a:latin typeface="Calibri" charset="0"/>
              </a:rPr>
              <a:t>«</a:t>
            </a:r>
            <a:r>
              <a:rPr kumimoji="0" lang="ru-RU" sz="2400" dirty="0" err="1" smtClean="0">
                <a:solidFill>
                  <a:srgbClr val="800000"/>
                </a:solidFill>
                <a:latin typeface="Calibri" charset="0"/>
              </a:rPr>
              <a:t>Директ</a:t>
            </a:r>
            <a:r>
              <a:rPr kumimoji="0" lang="ru-RU" sz="2400" dirty="0" smtClean="0">
                <a:solidFill>
                  <a:srgbClr val="800000"/>
                </a:solidFill>
                <a:latin typeface="Calibri" charset="0"/>
              </a:rPr>
              <a:t>-Медиа» – пионер технологии  </a:t>
            </a:r>
            <a:r>
              <a:rPr kumimoji="0" lang="ru-RU" sz="2400" dirty="0" err="1" smtClean="0">
                <a:solidFill>
                  <a:srgbClr val="800000"/>
                </a:solidFill>
                <a:latin typeface="Calibri" charset="0"/>
              </a:rPr>
              <a:t>Принт</a:t>
            </a:r>
            <a:r>
              <a:rPr kumimoji="0" lang="ru-RU" sz="2400" dirty="0" smtClean="0">
                <a:solidFill>
                  <a:srgbClr val="800000"/>
                </a:solidFill>
                <a:latin typeface="Calibri" charset="0"/>
              </a:rPr>
              <a:t>-он-</a:t>
            </a:r>
            <a:r>
              <a:rPr kumimoji="0" lang="ru-RU" sz="2400" dirty="0" err="1" smtClean="0">
                <a:solidFill>
                  <a:srgbClr val="800000"/>
                </a:solidFill>
                <a:latin typeface="Calibri" charset="0"/>
              </a:rPr>
              <a:t>деманд</a:t>
            </a:r>
            <a:endParaRPr kumimoji="0" lang="ru-RU" sz="2400" dirty="0" smtClean="0">
              <a:solidFill>
                <a:srgbClr val="800000"/>
              </a:solidFill>
              <a:latin typeface="Calibri" charset="0"/>
            </a:endParaRPr>
          </a:p>
          <a:p>
            <a:endParaRPr kumimoji="0" lang="ru-RU" sz="2800" dirty="0">
              <a:latin typeface="Calibri" charset="0"/>
            </a:endParaRPr>
          </a:p>
        </p:txBody>
      </p:sp>
      <p:pic>
        <p:nvPicPr>
          <p:cNvPr id="2" name="Изображение 1" descr="каталог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6"/>
            <a:ext cx="2852173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4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Совместные издания</a:t>
            </a:r>
            <a:endParaRPr kumimoji="0" lang="ru-RU" sz="3200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0" lang="ru-RU" sz="2400" dirty="0" smtClean="0">
                <a:latin typeface="Calibri" charset="0"/>
              </a:rPr>
              <a:t>Передача прав на печать на книги, вышедшие из печати.</a:t>
            </a:r>
          </a:p>
          <a:p>
            <a:pPr marL="914400" lvl="1" indent="-514350"/>
            <a:r>
              <a:rPr kumimoji="0" lang="ru-RU" sz="1800" dirty="0" smtClean="0">
                <a:latin typeface="Calibri" charset="0"/>
              </a:rPr>
              <a:t>Печать по требованию – удобная форма работы, когда офсетный </a:t>
            </a:r>
            <a:r>
              <a:rPr kumimoji="0" lang="ru-RU" sz="1800" dirty="0">
                <a:latin typeface="Calibri" charset="0"/>
                <a:cs typeface="Arial" charset="0"/>
              </a:rPr>
              <a:t>тираж исчерпан. </a:t>
            </a:r>
          </a:p>
          <a:p>
            <a:pPr marL="914400" lvl="1" indent="-514350"/>
            <a:r>
              <a:rPr kumimoji="0" lang="ru-RU" sz="1800" dirty="0">
                <a:latin typeface="Calibri" charset="0"/>
                <a:cs typeface="Arial" charset="0"/>
              </a:rPr>
              <a:t>Передавая нам права на </a:t>
            </a:r>
            <a:r>
              <a:rPr kumimoji="0" lang="en-US" sz="1800" dirty="0">
                <a:latin typeface="Calibri" charset="0"/>
                <a:cs typeface="Arial" charset="0"/>
              </a:rPr>
              <a:t>POD</a:t>
            </a:r>
            <a:r>
              <a:rPr kumimoji="0" lang="ru-RU" sz="1800" dirty="0">
                <a:latin typeface="Calibri" charset="0"/>
                <a:cs typeface="Arial" charset="0"/>
              </a:rPr>
              <a:t>, издательство обеспечивает бесперебойную доступность изданий в бумажном виде.</a:t>
            </a:r>
          </a:p>
          <a:p>
            <a:pPr marL="514350" indent="-514350">
              <a:buFont typeface="+mj-lt"/>
              <a:buAutoNum type="arabicPeriod"/>
            </a:pPr>
            <a:r>
              <a:rPr kumimoji="0" lang="ru-RU" sz="2400" dirty="0" smtClean="0">
                <a:latin typeface="Calibri" charset="0"/>
              </a:rPr>
              <a:t>Работа с авторами. </a:t>
            </a:r>
          </a:p>
          <a:p>
            <a:pPr lvl="1"/>
            <a:r>
              <a:rPr kumimoji="0" lang="ru-RU" sz="1600" dirty="0" smtClean="0">
                <a:latin typeface="Calibri" charset="0"/>
              </a:rPr>
              <a:t>Оформление авторских прав в случаях, если они не оформлены.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ru-RU" sz="2400" dirty="0" smtClean="0">
                <a:latin typeface="Calibri" charset="0"/>
              </a:rPr>
              <a:t>Совместное финансирование и разделение труда.</a:t>
            </a:r>
          </a:p>
          <a:p>
            <a:pPr lvl="1"/>
            <a:r>
              <a:rPr kumimoji="0" lang="ru-RU" sz="1600" dirty="0" smtClean="0">
                <a:latin typeface="Calibri" charset="0"/>
              </a:rPr>
              <a:t>Подготовка издания с совместными правами. </a:t>
            </a:r>
          </a:p>
          <a:p>
            <a:pPr marL="0" indent="0">
              <a:buNone/>
            </a:pPr>
            <a:r>
              <a:rPr kumimoji="0" lang="ru-RU" sz="2400" dirty="0" smtClean="0">
                <a:solidFill>
                  <a:srgbClr val="800000"/>
                </a:solidFill>
                <a:latin typeface="Calibri" charset="0"/>
              </a:rPr>
              <a:t>Совместные издания обеспечивают активное присутствие на рынке и увеличение издательского портфеля.</a:t>
            </a:r>
          </a:p>
          <a:p>
            <a:pPr marL="514350" indent="-514350">
              <a:buFont typeface="+mj-lt"/>
              <a:buAutoNum type="arabicPeriod"/>
            </a:pPr>
            <a:endParaRPr kumimoji="0" lang="ru-RU" sz="2800" dirty="0" smtClean="0">
              <a:latin typeface="Calibri" charset="0"/>
            </a:endParaRPr>
          </a:p>
          <a:p>
            <a:pPr marL="514350" indent="-514350">
              <a:buFont typeface="+mj-lt"/>
              <a:buAutoNum type="arabicPeriod"/>
            </a:pPr>
            <a:endParaRPr kumimoji="0" lang="ru-RU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5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Продвижение книги и автора</a:t>
            </a:r>
            <a:endParaRPr kumimoji="0" lang="ru-RU" sz="3200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800" dirty="0" smtClean="0">
                <a:latin typeface="Calibri" charset="0"/>
              </a:rPr>
              <a:t>ЭБС «Университетская библиотека онлайн» – новая экосистема электронной учебной книги. Ее особенности:</a:t>
            </a:r>
          </a:p>
          <a:p>
            <a:pPr marL="914400" lvl="1" indent="-514350"/>
            <a:r>
              <a:rPr kumimoji="0" lang="ru-RU" sz="2000" dirty="0" smtClean="0">
                <a:latin typeface="Calibri" charset="0"/>
              </a:rPr>
              <a:t>Широкий доступ для целевой аудитории </a:t>
            </a:r>
            <a:r>
              <a:rPr kumimoji="0" lang="ru-RU" sz="2000" dirty="0" err="1" smtClean="0">
                <a:latin typeface="Calibri" charset="0"/>
              </a:rPr>
              <a:t>ок</a:t>
            </a:r>
            <a:r>
              <a:rPr kumimoji="0" lang="ru-RU" sz="2000" dirty="0" smtClean="0">
                <a:latin typeface="Calibri" charset="0"/>
              </a:rPr>
              <a:t>. 2 млн.</a:t>
            </a:r>
          </a:p>
          <a:p>
            <a:pPr marL="914400" lvl="1" indent="-514350"/>
            <a:r>
              <a:rPr kumimoji="0" lang="ru-RU" sz="2000" dirty="0" smtClean="0">
                <a:latin typeface="Calibri" charset="0"/>
              </a:rPr>
              <a:t>Рейтинги и внутреннее цитирование .</a:t>
            </a:r>
          </a:p>
          <a:p>
            <a:pPr marL="914400" lvl="1" indent="-514350"/>
            <a:r>
              <a:rPr kumimoji="0" lang="ru-RU" sz="2000" dirty="0" smtClean="0">
                <a:latin typeface="Calibri" charset="0"/>
              </a:rPr>
              <a:t>Инструменты </a:t>
            </a:r>
            <a:r>
              <a:rPr kumimoji="0" lang="ru-RU" sz="2000" dirty="0" err="1" smtClean="0">
                <a:latin typeface="Calibri" charset="0"/>
              </a:rPr>
              <a:t>самопродвижения</a:t>
            </a:r>
            <a:r>
              <a:rPr kumimoji="0" lang="ru-RU" sz="2000" dirty="0" smtClean="0">
                <a:latin typeface="Calibri" charset="0"/>
              </a:rPr>
              <a:t> автора.</a:t>
            </a:r>
          </a:p>
          <a:p>
            <a:pPr marL="914400" lvl="1" indent="-514350"/>
            <a:r>
              <a:rPr kumimoji="0" lang="ru-RU" sz="2000" dirty="0" smtClean="0">
                <a:latin typeface="Calibri" charset="0"/>
              </a:rPr>
              <a:t>Целенаправленная работа по присутствию и нахождению в сети Интернет (СЕО каждой книги).</a:t>
            </a:r>
          </a:p>
          <a:p>
            <a:pPr marL="400050" lvl="1" indent="0">
              <a:buNone/>
            </a:pPr>
            <a:r>
              <a:rPr kumimoji="0" lang="ru-RU" sz="2400" dirty="0" smtClean="0">
                <a:latin typeface="Calibri" charset="0"/>
              </a:rPr>
              <a:t>Возможности ЭБС позволяют автору повышать свою известность! В 2013 г. продажи </a:t>
            </a:r>
            <a:r>
              <a:rPr kumimoji="0" lang="en-US" sz="2400" dirty="0" smtClean="0">
                <a:latin typeface="Calibri" charset="0"/>
              </a:rPr>
              <a:t>Amazon </a:t>
            </a:r>
            <a:r>
              <a:rPr kumimoji="0" lang="ru-RU" sz="2400" dirty="0" smtClean="0">
                <a:latin typeface="Calibri" charset="0"/>
              </a:rPr>
              <a:t>в </a:t>
            </a:r>
            <a:r>
              <a:rPr kumimoji="0" lang="en-US" sz="2400" dirty="0" smtClean="0">
                <a:latin typeface="Calibri" charset="0"/>
              </a:rPr>
              <a:t>top-100 </a:t>
            </a:r>
            <a:r>
              <a:rPr kumimoji="0" lang="ru-RU" sz="2400" dirty="0" smtClean="0">
                <a:latin typeface="Calibri" charset="0"/>
              </a:rPr>
              <a:t>собственных авторов превысили внешних.</a:t>
            </a:r>
          </a:p>
          <a:p>
            <a:pPr marL="400050" lvl="1" indent="0">
              <a:buNone/>
            </a:pPr>
            <a:endParaRPr kumimoji="0" lang="ru-RU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4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324103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Качество представления книги</a:t>
            </a:r>
            <a:endParaRPr kumimoji="0" lang="ru-RU" sz="3200" dirty="0">
              <a:latin typeface="Calibri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76672"/>
            <a:ext cx="3384376" cy="3534908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005064"/>
            <a:ext cx="3478995" cy="2763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484784"/>
            <a:ext cx="403244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Информация о книге: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Жанровая и </a:t>
            </a:r>
            <a:r>
              <a:rPr lang="ru-RU" dirty="0" err="1" smtClean="0"/>
              <a:t>каталогизационная</a:t>
            </a:r>
            <a:r>
              <a:rPr lang="ru-RU" dirty="0" smtClean="0"/>
              <a:t> информация (</a:t>
            </a:r>
            <a:r>
              <a:rPr lang="en-US" dirty="0" smtClean="0"/>
              <a:t>ISBN, </a:t>
            </a:r>
            <a:r>
              <a:rPr lang="ru-RU" dirty="0" smtClean="0"/>
              <a:t>ОКСО, ББК, УДК);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Интерактивное содержание;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! Список литературы;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Библиографическое описание, </a:t>
            </a:r>
            <a:r>
              <a:rPr lang="en-US" dirty="0" smtClean="0"/>
              <a:t>MARC</a:t>
            </a:r>
            <a:r>
              <a:rPr lang="ru-RU" dirty="0" smtClean="0"/>
              <a:t>-запись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Опция «Поместить в: учебную программу, электронный курс, поместить в список </a:t>
            </a:r>
            <a:r>
              <a:rPr lang="ru-RU" dirty="0" err="1" smtClean="0"/>
              <a:t>книгообеспеченности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Рекомендательные сервисы и </a:t>
            </a:r>
            <a:r>
              <a:rPr lang="ru-RU" b="1" dirty="0" smtClean="0"/>
              <a:t>читательские рекомендации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Размещение рецензий, читательских оценок, связи с </a:t>
            </a:r>
            <a:r>
              <a:rPr lang="ru-RU" dirty="0" err="1" smtClean="0"/>
              <a:t>соцсетями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Цитирование, закладки, создание реферата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48680"/>
            <a:ext cx="3456384" cy="61863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34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Интерактивная жизнь книги</a:t>
            </a:r>
            <a:endParaRPr kumimoji="0" lang="ru-RU" sz="3200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548383" y="1423317"/>
            <a:ext cx="7488113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000" dirty="0" smtClean="0">
                <a:latin typeface="Calibri" charset="0"/>
              </a:rPr>
              <a:t>Сверхзадача всех, кто занимается книгой – включить ее в новое электронное пространство. Книга постепенно получает форму гипертекста. </a:t>
            </a:r>
            <a:endParaRPr kumimoji="0" lang="en-US" sz="2000" dirty="0" smtClean="0">
              <a:latin typeface="Calibri" charset="0"/>
            </a:endParaRPr>
          </a:p>
          <a:p>
            <a:pPr marL="0" indent="0">
              <a:buNone/>
            </a:pPr>
            <a:r>
              <a:rPr kumimoji="0" lang="ru-RU" sz="2000" b="1" dirty="0" smtClean="0">
                <a:latin typeface="Calibri" charset="0"/>
              </a:rPr>
              <a:t>Приглашаем к участию в проекте «Электронные курсы». Создание совместно с автором электронного курса на основе учебника.</a:t>
            </a:r>
          </a:p>
          <a:p>
            <a:pPr marL="0" indent="0">
              <a:buNone/>
            </a:pPr>
            <a:r>
              <a:rPr kumimoji="0" lang="ru-RU" sz="2800" dirty="0" smtClean="0">
                <a:latin typeface="Calibri" charset="0"/>
              </a:rPr>
              <a:t>Интерактивный бонус в ЭБС:</a:t>
            </a:r>
          </a:p>
          <a:p>
            <a:r>
              <a:rPr kumimoji="0" lang="ru-RU" sz="1800" dirty="0" smtClean="0">
                <a:latin typeface="Calibri" charset="0"/>
              </a:rPr>
              <a:t>Создание для учебника Интерактивного теста. </a:t>
            </a:r>
          </a:p>
          <a:p>
            <a:r>
              <a:rPr kumimoji="0" lang="ru-RU" sz="1800" dirty="0" smtClean="0">
                <a:latin typeface="Calibri" charset="0"/>
              </a:rPr>
              <a:t>Создание реферата (цитатника) по книге.</a:t>
            </a:r>
          </a:p>
          <a:p>
            <a:r>
              <a:rPr kumimoji="0" lang="ru-RU" sz="1800" dirty="0" smtClean="0">
                <a:latin typeface="Calibri" charset="0"/>
              </a:rPr>
              <a:t>Выбор и сохранение фрагмента текста (до 10%).</a:t>
            </a:r>
          </a:p>
          <a:p>
            <a:r>
              <a:rPr kumimoji="0" lang="ru-RU" sz="1800" dirty="0" smtClean="0">
                <a:latin typeface="Calibri" charset="0"/>
              </a:rPr>
              <a:t>Использование фрагмента текста при создании Электронных курсов.</a:t>
            </a:r>
            <a:endParaRPr kumimoji="0" lang="ru-RU" sz="2000" dirty="0">
              <a:latin typeface="Calibri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441918"/>
            <a:ext cx="7740352" cy="13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0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РИНЦ и </a:t>
            </a:r>
            <a:r>
              <a:rPr kumimoji="0" lang="en-US" sz="3200" dirty="0" smtClean="0">
                <a:latin typeface="Calibri" charset="0"/>
              </a:rPr>
              <a:t>Web of Science</a:t>
            </a:r>
            <a:endParaRPr kumimoji="0" lang="ru-RU" sz="3200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r>
              <a:rPr kumimoji="0" lang="ru-RU" sz="2400" dirty="0" smtClean="0">
                <a:latin typeface="Calibri" charset="0"/>
              </a:rPr>
              <a:t>Все книги от вузовских издательств поступают в </a:t>
            </a:r>
            <a:r>
              <a:rPr kumimoji="0" lang="ru-RU" sz="2400" b="1" dirty="0" smtClean="0">
                <a:latin typeface="Calibri" charset="0"/>
              </a:rPr>
              <a:t>РИНЦ</a:t>
            </a:r>
            <a:r>
              <a:rPr kumimoji="0" lang="ru-RU" sz="2400" dirty="0" smtClean="0">
                <a:latin typeface="Calibri" charset="0"/>
              </a:rPr>
              <a:t>. – Одна из самых полных записей. Сразу «опознаются» все цитирования на этот источник и Индекс автора повышается.</a:t>
            </a:r>
          </a:p>
          <a:p>
            <a:r>
              <a:rPr kumimoji="0" lang="ru-RU" sz="2400" dirty="0" smtClean="0">
                <a:latin typeface="Calibri" charset="0"/>
              </a:rPr>
              <a:t>Лучшие монографии, переданные в «Университетскую библиотеку онлайн», будут представлены в </a:t>
            </a:r>
            <a:r>
              <a:rPr kumimoji="0" lang="en-US" sz="2400" b="1" dirty="0" smtClean="0">
                <a:latin typeface="Calibri" charset="0"/>
              </a:rPr>
              <a:t>Web of Science </a:t>
            </a:r>
            <a:r>
              <a:rPr kumimoji="0" lang="en-US" sz="2400" dirty="0" smtClean="0">
                <a:latin typeface="Calibri" charset="0"/>
              </a:rPr>
              <a:t>(</a:t>
            </a:r>
            <a:r>
              <a:rPr lang="en-US" sz="2400" dirty="0"/>
              <a:t>Book Citation </a:t>
            </a:r>
            <a:r>
              <a:rPr lang="en-US" sz="2400" dirty="0" smtClean="0"/>
              <a:t>Index</a:t>
            </a:r>
            <a:r>
              <a:rPr lang="ru-RU" sz="2400" dirty="0" smtClean="0"/>
              <a:t>).</a:t>
            </a:r>
          </a:p>
          <a:p>
            <a:r>
              <a:rPr kumimoji="0" lang="ru-RU" sz="2400" dirty="0" smtClean="0">
                <a:latin typeface="Calibri" charset="0"/>
              </a:rPr>
              <a:t>Личный кабинет в ЭБС содержит данные РИНЦ, а в ближайшем будущем – будет содержать данные о цитировании в </a:t>
            </a:r>
            <a:r>
              <a:rPr kumimoji="0" lang="en-US" sz="2400" dirty="0" smtClean="0">
                <a:latin typeface="Calibri" charset="0"/>
              </a:rPr>
              <a:t>Web of Science </a:t>
            </a:r>
            <a:r>
              <a:rPr kumimoji="0" lang="ru-RU" sz="2400" dirty="0" smtClean="0">
                <a:latin typeface="Calibri" charset="0"/>
              </a:rPr>
              <a:t>и </a:t>
            </a:r>
            <a:r>
              <a:rPr kumimoji="0" lang="en-US" sz="2400" dirty="0" smtClean="0">
                <a:latin typeface="Calibri" charset="0"/>
              </a:rPr>
              <a:t>Scopus).</a:t>
            </a:r>
            <a:r>
              <a:rPr kumimoji="0" lang="ru-RU" sz="2400" dirty="0" smtClean="0">
                <a:latin typeface="Calibri" charset="0"/>
              </a:rPr>
              <a:t> </a:t>
            </a:r>
            <a:endParaRPr kumimoji="0" lang="ru-RU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1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Сервис работы с издательством</a:t>
            </a:r>
            <a:endParaRPr kumimoji="0" lang="ru-RU" sz="3200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800" dirty="0" smtClean="0">
                <a:latin typeface="Calibri" charset="0"/>
              </a:rPr>
              <a:t>1. Традиционная форма работы (по </a:t>
            </a:r>
            <a:r>
              <a:rPr kumimoji="0" lang="ru-RU" sz="2800" dirty="0" err="1" smtClean="0">
                <a:latin typeface="Calibri" charset="0"/>
              </a:rPr>
              <a:t>емэйл</a:t>
            </a:r>
            <a:r>
              <a:rPr kumimoji="0" lang="ru-RU" sz="2800" dirty="0" smtClean="0">
                <a:latin typeface="Calibri" charset="0"/>
              </a:rPr>
              <a:t>)</a:t>
            </a:r>
          </a:p>
          <a:p>
            <a:pPr marL="0" indent="0">
              <a:buNone/>
            </a:pPr>
            <a:r>
              <a:rPr kumimoji="0" lang="ru-RU" sz="2800" dirty="0" smtClean="0">
                <a:latin typeface="Calibri" charset="0"/>
              </a:rPr>
              <a:t>2. Возможность самостоятельно загружать и редактировать книги.</a:t>
            </a:r>
            <a:endParaRPr kumimoji="0" lang="ru-RU" sz="2800" dirty="0">
              <a:latin typeface="Calibri" charset="0"/>
            </a:endParaRPr>
          </a:p>
        </p:txBody>
      </p:sp>
      <p:pic>
        <p:nvPicPr>
          <p:cNvPr id="3" name="Изображение 2" descr="Самопубликация_данные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17032"/>
            <a:ext cx="7812360" cy="24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4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Онлайн-статистика издательства</a:t>
            </a:r>
            <a:endParaRPr kumimoji="0" lang="ru-RU" sz="3200" dirty="0">
              <a:latin typeface="Calibri" charset="0"/>
            </a:endParaRPr>
          </a:p>
        </p:txBody>
      </p:sp>
      <p:pic>
        <p:nvPicPr>
          <p:cNvPr id="2" name="Содержимое 1" descr="Статистика простая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42" b="-9542"/>
          <a:stretch>
            <a:fillRect/>
          </a:stretch>
        </p:blipFill>
        <p:spPr>
          <a:xfrm>
            <a:off x="1619672" y="2564904"/>
            <a:ext cx="7210425" cy="4525963"/>
          </a:xfrm>
        </p:spPr>
      </p:pic>
      <p:sp>
        <p:nvSpPr>
          <p:cNvPr id="3" name="TextBox 2"/>
          <p:cNvSpPr txBox="1"/>
          <p:nvPr/>
        </p:nvSpPr>
        <p:spPr>
          <a:xfrm>
            <a:off x="1691680" y="1628800"/>
            <a:ext cx="6276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Каждое использование отслеживается самим издательством.</a:t>
            </a:r>
          </a:p>
          <a:p>
            <a:r>
              <a:rPr lang="ru-RU" dirty="0" smtClean="0"/>
              <a:t>Статистика полная – по каждой организации и читателю.</a:t>
            </a:r>
          </a:p>
          <a:p>
            <a:r>
              <a:rPr lang="ru-RU" dirty="0" smtClean="0"/>
              <a:t>Способы заработка:</a:t>
            </a:r>
          </a:p>
          <a:p>
            <a:r>
              <a:rPr lang="ru-RU" b="1" dirty="0" smtClean="0"/>
              <a:t>1) В ЭБС, 2) в Интернет-магазине, 3) в печатном формате.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9376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Выстраивание совместной работы</a:t>
            </a:r>
            <a:endParaRPr kumimoji="0" lang="ru-RU" sz="3200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400" dirty="0" smtClean="0">
                <a:latin typeface="Calibri" charset="0"/>
              </a:rPr>
              <a:t>Электронное информационное пространство научной и учебной книги предполагает три ключевых звена:</a:t>
            </a:r>
          </a:p>
          <a:p>
            <a:r>
              <a:rPr kumimoji="0" lang="ru-RU" sz="2400" dirty="0" smtClean="0">
                <a:latin typeface="Calibri" charset="0"/>
              </a:rPr>
              <a:t>ИЗДАТЕЛЬСТВО</a:t>
            </a:r>
          </a:p>
          <a:p>
            <a:r>
              <a:rPr kumimoji="0" lang="ru-RU" sz="2400" dirty="0" smtClean="0">
                <a:latin typeface="Calibri" charset="0"/>
              </a:rPr>
              <a:t>АГРЕГАТОР (ЭБС)</a:t>
            </a:r>
          </a:p>
          <a:p>
            <a:r>
              <a:rPr kumimoji="0" lang="ru-RU" sz="2400" dirty="0" smtClean="0">
                <a:latin typeface="Calibri" charset="0"/>
              </a:rPr>
              <a:t>БИБЛИОТЕКА</a:t>
            </a:r>
          </a:p>
          <a:p>
            <a:pPr marL="0" indent="0">
              <a:buNone/>
            </a:pPr>
            <a:r>
              <a:rPr kumimoji="0" lang="ru-RU" sz="2400" dirty="0" smtClean="0">
                <a:solidFill>
                  <a:srgbClr val="3366FF"/>
                </a:solidFill>
                <a:latin typeface="Calibri" charset="0"/>
              </a:rPr>
              <a:t>С 2014 г. «</a:t>
            </a:r>
            <a:r>
              <a:rPr kumimoji="0" lang="ru-RU" sz="2400" dirty="0" err="1" smtClean="0">
                <a:solidFill>
                  <a:srgbClr val="3366FF"/>
                </a:solidFill>
                <a:latin typeface="Calibri" charset="0"/>
              </a:rPr>
              <a:t>Директ</a:t>
            </a:r>
            <a:r>
              <a:rPr kumimoji="0" lang="ru-RU" sz="2400" dirty="0" smtClean="0">
                <a:solidFill>
                  <a:srgbClr val="3366FF"/>
                </a:solidFill>
                <a:latin typeface="Calibri" charset="0"/>
              </a:rPr>
              <a:t>-Медиа» состоит в «Российской издательско-полиграфической ассоциации вузов».</a:t>
            </a:r>
          </a:p>
          <a:p>
            <a:pPr marL="0" indent="0">
              <a:buNone/>
            </a:pPr>
            <a:r>
              <a:rPr kumimoji="0" lang="ru-RU" sz="2400" dirty="0" smtClean="0">
                <a:solidFill>
                  <a:srgbClr val="3366FF"/>
                </a:solidFill>
                <a:latin typeface="Calibri" charset="0"/>
              </a:rPr>
              <a:t>С 2015 г. учреждается «Ассоциация производителей и потребителей электронных образовательных ресурсов».</a:t>
            </a:r>
          </a:p>
          <a:p>
            <a:pPr marL="0" indent="0">
              <a:buNone/>
            </a:pPr>
            <a:r>
              <a:rPr kumimoji="0" lang="ru-RU" sz="2400" dirty="0" smtClean="0">
                <a:latin typeface="Calibri" charset="0"/>
              </a:rPr>
              <a:t>Приглашаем к сотрудничеству!</a:t>
            </a:r>
            <a:endParaRPr kumimoji="0" lang="ru-RU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90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777875"/>
          </a:xfrm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2050" name="Объект 2"/>
          <p:cNvSpPr>
            <a:spLocks noGrp="1"/>
          </p:cNvSpPr>
          <p:nvPr>
            <p:ph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r>
              <a:rPr kumimoji="0" lang="ru-RU">
                <a:latin typeface="Calibri" charset="0"/>
              </a:rPr>
              <a:t>Библиотеки и издательства в новой медийной среде</a:t>
            </a:r>
          </a:p>
        </p:txBody>
      </p:sp>
      <p:pic>
        <p:nvPicPr>
          <p:cNvPr id="2051" name="Изображение 3" descr="Фирменный стиль-титу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196752"/>
            <a:ext cx="69358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Благодарю за внимание!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429000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J"/>
            </a:pPr>
            <a:r>
              <a:rPr lang="ru-RU" dirty="0"/>
              <a:t> ООО «</a:t>
            </a:r>
            <a:r>
              <a:rPr lang="ru-RU" dirty="0" err="1"/>
              <a:t>Директ</a:t>
            </a:r>
            <a:r>
              <a:rPr lang="ru-RU" dirty="0"/>
              <a:t>-Медиа»</a:t>
            </a:r>
          </a:p>
          <a:p>
            <a:pPr marL="0" indent="0">
              <a:buNone/>
            </a:pPr>
            <a:r>
              <a:rPr lang="ru-RU" dirty="0"/>
              <a:t>Костюк Константин</a:t>
            </a:r>
          </a:p>
          <a:p>
            <a:pPr marL="0" indent="0">
              <a:buNone/>
            </a:pPr>
            <a:r>
              <a:rPr lang="ru-RU" dirty="0"/>
              <a:t>Генеральный директор</a:t>
            </a:r>
          </a:p>
          <a:p>
            <a:pPr>
              <a:buNone/>
            </a:pPr>
            <a:endParaRPr lang="en-US" dirty="0"/>
          </a:p>
          <a:p>
            <a:pPr>
              <a:lnSpc>
                <a:spcPct val="120000"/>
              </a:lnSpc>
              <a:buSzPct val="120000"/>
              <a:buFont typeface="Wingdings" pitchFamily="2" charset="2"/>
              <a:buChar char=")"/>
            </a:pPr>
            <a:r>
              <a:rPr lang="en-US" dirty="0"/>
              <a:t> +7 (495) 334</a:t>
            </a:r>
            <a:r>
              <a:rPr lang="ru-RU" dirty="0"/>
              <a:t>-72-11</a:t>
            </a:r>
            <a:endParaRPr lang="en-US" dirty="0"/>
          </a:p>
          <a:p>
            <a:pPr>
              <a:buSzPct val="120000"/>
              <a:buFont typeface="Wingdings" pitchFamily="2" charset="2"/>
              <a:buChar char=")"/>
            </a:pPr>
            <a:r>
              <a:rPr lang="en-US" dirty="0"/>
              <a:t> +7 (495) 333</a:t>
            </a:r>
            <a:r>
              <a:rPr lang="ru-RU" dirty="0"/>
              <a:t>-12-42</a:t>
            </a:r>
            <a:endParaRPr lang="en-US" dirty="0"/>
          </a:p>
          <a:p>
            <a:pPr>
              <a:buNone/>
            </a:pPr>
            <a:endParaRPr lang="ru-RU" dirty="0">
              <a:solidFill>
                <a:srgbClr val="333333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333333"/>
                </a:solidFill>
              </a:rPr>
              <a:t>Отдел продаж</a:t>
            </a:r>
          </a:p>
          <a:p>
            <a:pPr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manager@directmedia.ru</a:t>
            </a:r>
            <a:endParaRPr lang="ru-RU" dirty="0"/>
          </a:p>
        </p:txBody>
      </p:sp>
      <p:pic>
        <p:nvPicPr>
          <p:cNvPr id="9" name="Picture 2" descr="C:\Users\KK\Pictures\Логотипы\Biblioclub_logo_b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34" y="3501008"/>
            <a:ext cx="4162966" cy="19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6056" y="3068960"/>
            <a:ext cx="2568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www.biblioclub.ru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6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Какой должна быть ЭБС?</a:t>
            </a:r>
            <a:endParaRPr kumimoji="0" lang="ru-RU" sz="3200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76375" y="1600200"/>
            <a:ext cx="6696025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РГПУ </a:t>
            </a:r>
            <a:r>
              <a:rPr lang="ru-RU" sz="2000" b="1" dirty="0"/>
              <a:t>им. А.И. </a:t>
            </a:r>
            <a:r>
              <a:rPr lang="ru-RU" sz="2000" b="1" dirty="0" smtClean="0"/>
              <a:t>Герцена:  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Опрос </a:t>
            </a:r>
            <a:r>
              <a:rPr lang="ru-RU" sz="2000" b="1" dirty="0" smtClean="0"/>
              <a:t>«Какой должна быть ЭБС»? </a:t>
            </a:r>
            <a:r>
              <a:rPr lang="ru-RU" sz="2000" b="1" i="1" dirty="0" smtClean="0"/>
              <a:t>(275 вузов-участников)</a:t>
            </a:r>
          </a:p>
          <a:p>
            <a:pPr marL="0" indent="0">
              <a:buNone/>
            </a:pPr>
            <a:r>
              <a:rPr lang="ru-RU" sz="2000" b="1" dirty="0" smtClean="0"/>
              <a:t>ВОПРОС:  «Каков наилучший вариант подписки к ЭБС?»</a:t>
            </a:r>
          </a:p>
          <a:p>
            <a:pPr marL="0" indent="0">
              <a:buNone/>
            </a:pPr>
            <a:r>
              <a:rPr lang="ru-RU" sz="2000" b="1" dirty="0" smtClean="0"/>
              <a:t>ОТВЕТЫ: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организация </a:t>
            </a:r>
            <a:r>
              <a:rPr lang="ru-RU" sz="1800" dirty="0"/>
              <a:t>доступа к </a:t>
            </a:r>
            <a:r>
              <a:rPr lang="ru-RU" sz="1800" dirty="0" err="1"/>
              <a:t>однои</a:t>
            </a:r>
            <a:r>
              <a:rPr lang="ru-RU" sz="1800" dirty="0"/>
              <a:t>̆ </a:t>
            </a:r>
            <a:r>
              <a:rPr lang="ru-RU" sz="1800" dirty="0" err="1"/>
              <a:t>глобальнои</a:t>
            </a:r>
            <a:r>
              <a:rPr lang="ru-RU" sz="1800" dirty="0"/>
              <a:t>̆ платформе, </a:t>
            </a:r>
            <a:r>
              <a:rPr lang="ru-RU" sz="1800" b="1" dirty="0" err="1"/>
              <a:t>включающеи</a:t>
            </a:r>
            <a:r>
              <a:rPr lang="ru-RU" sz="1800" b="1" dirty="0"/>
              <a:t>̆ коллекции большинства </a:t>
            </a:r>
            <a:r>
              <a:rPr lang="ru-RU" sz="1800" b="1" dirty="0" err="1"/>
              <a:t>российских</a:t>
            </a:r>
            <a:r>
              <a:rPr lang="ru-RU" sz="1800" b="1" dirty="0"/>
              <a:t> издательств </a:t>
            </a:r>
            <a:r>
              <a:rPr lang="ru-RU" sz="1800" dirty="0"/>
              <a:t>(с возможностью выбора отдельных коллекций)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тематические (профильные) ЭБС, </a:t>
            </a:r>
            <a:r>
              <a:rPr lang="ru-RU" sz="1800" b="1" dirty="0"/>
              <a:t>объединяющие значительное число издательств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большое </a:t>
            </a:r>
            <a:r>
              <a:rPr lang="ru-RU" sz="1800" dirty="0"/>
              <a:t>количество конкурирующих ЭБС- платформ, выбор наиболее подходящих </a:t>
            </a:r>
            <a:r>
              <a:rPr lang="ru-RU" sz="1800" dirty="0" err="1"/>
              <a:t>однои</a:t>
            </a:r>
            <a:r>
              <a:rPr lang="ru-RU" sz="1800" dirty="0"/>
              <a:t>̆ или нескольких ЭБС и коллекций в них </a:t>
            </a:r>
          </a:p>
          <a:p>
            <a:pPr marL="0" indent="0">
              <a:buNone/>
            </a:pPr>
            <a:r>
              <a:rPr kumimoji="0" lang="ru-RU" sz="2800" dirty="0" smtClean="0">
                <a:solidFill>
                  <a:srgbClr val="800000"/>
                </a:solidFill>
                <a:latin typeface="Calibri" charset="0"/>
              </a:rPr>
              <a:t>Вывод: </a:t>
            </a:r>
            <a:r>
              <a:rPr kumimoji="0" lang="ru-RU" sz="2000" dirty="0" smtClean="0">
                <a:solidFill>
                  <a:srgbClr val="800000"/>
                </a:solidFill>
                <a:latin typeface="Calibri" charset="0"/>
              </a:rPr>
              <a:t>Дистрибуция электронных книг будет осуществляться на крупных платформах, представляющих коллекции большинства российских издательств</a:t>
            </a:r>
            <a:endParaRPr kumimoji="0" lang="ru-RU" sz="2800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57056" y="2972559"/>
            <a:ext cx="130207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49%</a:t>
            </a:r>
          </a:p>
          <a:p>
            <a:pPr algn="ctr"/>
            <a:r>
              <a:rPr lang="ru-RU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43%</a:t>
            </a:r>
          </a:p>
          <a:p>
            <a:pPr algn="ctr"/>
            <a:r>
              <a:rPr lang="ru-RU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7%</a:t>
            </a:r>
            <a:endParaRPr lang="ru-RU" sz="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96744" cy="1143000"/>
          </a:xfrm>
        </p:spPr>
        <p:txBody>
          <a:bodyPr>
            <a:noAutofit/>
          </a:bodyPr>
          <a:lstStyle/>
          <a:p>
            <a:r>
              <a:rPr kumimoji="0" lang="ru-RU" sz="2800" dirty="0" smtClean="0">
                <a:latin typeface="Calibri" charset="0"/>
              </a:rPr>
              <a:t>«Университетская библиотека онлайн»: </a:t>
            </a:r>
            <a:r>
              <a:rPr kumimoji="0" lang="ru-RU" sz="2800" dirty="0" err="1" smtClean="0">
                <a:latin typeface="Calibri" charset="0"/>
              </a:rPr>
              <a:t>Агрегатор</a:t>
            </a:r>
            <a:r>
              <a:rPr kumimoji="0" lang="ru-RU" sz="2800" dirty="0" smtClean="0">
                <a:latin typeface="Calibri" charset="0"/>
              </a:rPr>
              <a:t> национального масштаба</a:t>
            </a:r>
            <a:endParaRPr kumimoji="0" lang="ru-RU" sz="2800" dirty="0">
              <a:latin typeface="Calibri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00984"/>
              </p:ext>
            </p:extLst>
          </p:nvPr>
        </p:nvGraphicFramePr>
        <p:xfrm>
          <a:off x="1403648" y="1600201"/>
          <a:ext cx="7560840" cy="39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9" y="551723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Рост контента: 25 000 изданий в год, 350 издательств</a:t>
            </a:r>
          </a:p>
          <a:p>
            <a:r>
              <a:rPr lang="ru-RU" dirty="0" smtClean="0"/>
              <a:t>30-50% от ежегодного книжного выпуска литературы для ВПО в стране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99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Как зарабатывают наши издательства?</a:t>
            </a:r>
            <a:endParaRPr kumimoji="0" lang="ru-RU" sz="3200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400" dirty="0" smtClean="0">
                <a:latin typeface="Calibri" charset="0"/>
              </a:rPr>
              <a:t>1. Ведущие коммерческие издательства – в среднем 25% приходится на электронные продажи</a:t>
            </a:r>
          </a:p>
          <a:p>
            <a:pPr marL="0" indent="0">
              <a:buNone/>
            </a:pPr>
            <a:r>
              <a:rPr kumimoji="0" lang="ru-RU" sz="2400" dirty="0" smtClean="0">
                <a:latin typeface="Calibri" charset="0"/>
              </a:rPr>
              <a:t>2. Вузовские издательства е-книг:</a:t>
            </a:r>
          </a:p>
          <a:p>
            <a:r>
              <a:rPr kumimoji="0" lang="ru-RU" sz="2000" dirty="0" smtClean="0">
                <a:latin typeface="Calibri" charset="0"/>
              </a:rPr>
              <a:t>Всего – 110 вузовских издательств</a:t>
            </a:r>
          </a:p>
          <a:p>
            <a:r>
              <a:rPr kumimoji="0" lang="ru-RU" sz="2000" dirty="0" smtClean="0">
                <a:latin typeface="Calibri" charset="0"/>
              </a:rPr>
              <a:t>Из них с е-книгами – 38 издательств (25% базовой коллекции)</a:t>
            </a:r>
          </a:p>
          <a:p>
            <a:r>
              <a:rPr kumimoji="0" lang="ru-RU" sz="2000" dirty="0" smtClean="0">
                <a:latin typeface="Calibri" charset="0"/>
              </a:rPr>
              <a:t>Количество книг в учебниках и монографиях = 5300 = 30%</a:t>
            </a:r>
          </a:p>
          <a:p>
            <a:r>
              <a:rPr kumimoji="0" lang="ru-RU" sz="2000" dirty="0" smtClean="0">
                <a:latin typeface="Calibri" charset="0"/>
              </a:rPr>
              <a:t>Доля в доходе от продаж е-книг = 25%</a:t>
            </a:r>
          </a:p>
          <a:p>
            <a:pPr marL="0" indent="0">
              <a:buNone/>
            </a:pPr>
            <a:endParaRPr kumimoji="0" lang="ru-RU" sz="2400" dirty="0" smtClean="0">
              <a:latin typeface="Calibri" charset="0"/>
            </a:endParaRPr>
          </a:p>
          <a:p>
            <a:pPr marL="0" indent="0">
              <a:buNone/>
            </a:pPr>
            <a:r>
              <a:rPr kumimoji="0" lang="ru-RU" sz="2400" dirty="0" smtClean="0">
                <a:solidFill>
                  <a:srgbClr val="800000"/>
                </a:solidFill>
                <a:latin typeface="Calibri" charset="0"/>
              </a:rPr>
              <a:t>В электронной дистрибуции вузы заметно улучшают свои показатели по сравнению с бумажным рынком и имеют такие же показатели продаж, как и коммерческие издательства.  </a:t>
            </a:r>
          </a:p>
          <a:p>
            <a:pPr marL="0" indent="0">
              <a:buNone/>
            </a:pPr>
            <a:endParaRPr kumimoji="0" lang="ru-RU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Вузы-лидеры</a:t>
            </a:r>
            <a:endParaRPr kumimoji="0" lang="ru-RU" sz="3200" dirty="0">
              <a:latin typeface="Calibri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210592"/>
              </p:ext>
            </p:extLst>
          </p:nvPr>
        </p:nvGraphicFramePr>
        <p:xfrm>
          <a:off x="1763688" y="1600200"/>
          <a:ext cx="6624737" cy="463711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5553090"/>
                <a:gridCol w="1071647"/>
              </a:tblGrid>
              <a:tr h="379967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Название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университетов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Место в рейтинге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  <a:tr h="379967"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Евразийский открытый институт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108000" algn="l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6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108000" algn="l" fontAlgn="b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  <a:tr h="317046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Российский университет дружбы народов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u="none" strike="noStrike">
                          <a:effectLst/>
                          <a:latin typeface="+mj-lt"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  <a:tr h="352276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Томский государственный университет систем управления и радиоэлектроники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u="none" strike="noStrike">
                          <a:effectLst/>
                          <a:latin typeface="+mj-lt"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  <a:tr h="362169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Кемеровский государственный университет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u="none" strike="noStrike">
                          <a:effectLst/>
                          <a:latin typeface="+mj-lt"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  <a:tr h="258020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Омский государственный университет им. Ф. М. Достоевского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u="none" strike="noStrike">
                          <a:effectLst/>
                          <a:latin typeface="+mj-lt"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  <a:tr h="299220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Новосибирский государственный технический университет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  <a:tr h="310736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Российская академия правосудия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u="none" strike="noStrike">
                          <a:effectLst/>
                          <a:latin typeface="+mj-lt"/>
                        </a:rPr>
                        <a:t>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  <a:tr h="388523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Московский государственный университет имени М.В. </a:t>
                      </a:r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Ломоносова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2063" marR="2063" marT="0" marB="0"/>
                </a:tc>
              </a:tr>
              <a:tr h="379967"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Московский государственный институт международных отношений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108000" algn="l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2063" marR="2063" marT="0" marB="0"/>
                </a:tc>
              </a:tr>
              <a:tr h="259304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Высшая школа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  <a:tr h="189983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Горная книга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  <a:tr h="189983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Южный федеральный университет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  <a:tr h="189983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Томский государственный университет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  <a:tr h="189983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Сибирский федеральный университет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  <a:tr h="189983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Уральский федеральный университет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063" marR="20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1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Кто наши пользователи?</a:t>
            </a:r>
            <a:endParaRPr kumimoji="0" lang="ru-RU" sz="3200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r>
              <a:rPr kumimoji="0" lang="en-US" sz="2800" dirty="0" smtClean="0">
                <a:latin typeface="Calibri" charset="0"/>
              </a:rPr>
              <a:t>300 </a:t>
            </a:r>
            <a:r>
              <a:rPr kumimoji="0" lang="ru-RU" sz="2800" dirty="0" smtClean="0">
                <a:latin typeface="Calibri" charset="0"/>
              </a:rPr>
              <a:t>вузов страны </a:t>
            </a:r>
          </a:p>
          <a:p>
            <a:r>
              <a:rPr kumimoji="0" lang="ru-RU" sz="2800" dirty="0" smtClean="0">
                <a:latin typeface="Calibri" charset="0"/>
              </a:rPr>
              <a:t>Больше 35% - крупнейшие вузы</a:t>
            </a:r>
          </a:p>
          <a:p>
            <a:r>
              <a:rPr kumimoji="0" lang="ru-RU" sz="2800" dirty="0" smtClean="0">
                <a:latin typeface="Calibri" charset="0"/>
              </a:rPr>
              <a:t>Списочный состав: 1 740 000 учащихся </a:t>
            </a:r>
            <a:r>
              <a:rPr kumimoji="0" lang="ru-RU" sz="2800" dirty="0">
                <a:latin typeface="Calibri" charset="0"/>
              </a:rPr>
              <a:t>и</a:t>
            </a:r>
            <a:r>
              <a:rPr kumimoji="0" lang="en-US" sz="2800" dirty="0" smtClean="0">
                <a:latin typeface="Calibri" charset="0"/>
              </a:rPr>
              <a:t> </a:t>
            </a:r>
            <a:r>
              <a:rPr kumimoji="0" lang="ru-RU" sz="2800" dirty="0" smtClean="0">
                <a:latin typeface="Calibri" charset="0"/>
              </a:rPr>
              <a:t>преподавателей</a:t>
            </a:r>
          </a:p>
          <a:p>
            <a:r>
              <a:rPr kumimoji="0" lang="ru-RU" sz="2800" dirty="0" smtClean="0">
                <a:latin typeface="Calibri" charset="0"/>
              </a:rPr>
              <a:t>Повседневно используют: 295 000 </a:t>
            </a:r>
            <a:endParaRPr kumimoji="0" lang="ru-RU" sz="2800" dirty="0">
              <a:latin typeface="Calibri" charset="0"/>
            </a:endParaRPr>
          </a:p>
          <a:p>
            <a:pPr marL="0" indent="0">
              <a:buNone/>
            </a:pPr>
            <a:endParaRPr kumimoji="0" lang="ru-RU" sz="2000" b="1" dirty="0" smtClean="0">
              <a:latin typeface="Calibri" charset="0"/>
            </a:endParaRPr>
          </a:p>
          <a:p>
            <a:pPr marL="0" indent="0">
              <a:buNone/>
            </a:pPr>
            <a:r>
              <a:rPr kumimoji="0" lang="ru-RU" sz="2000" b="1" dirty="0" smtClean="0">
                <a:latin typeface="Calibri" charset="0"/>
              </a:rPr>
              <a:t>Статистика использования 2012-2014 г.: резкий подъем.</a:t>
            </a:r>
            <a:endParaRPr kumimoji="0" lang="ru-RU" sz="2000" b="1" dirty="0">
              <a:latin typeface="Calibri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462152"/>
              </p:ext>
            </p:extLst>
          </p:nvPr>
        </p:nvGraphicFramePr>
        <p:xfrm>
          <a:off x="1475655" y="4869160"/>
          <a:ext cx="7637533" cy="149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540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Вузовский </a:t>
            </a:r>
            <a:r>
              <a:rPr kumimoji="0" lang="ru-RU" sz="3200" dirty="0" err="1" smtClean="0">
                <a:latin typeface="Calibri" charset="0"/>
              </a:rPr>
              <a:t>книгооборот</a:t>
            </a:r>
            <a:r>
              <a:rPr kumimoji="0" lang="ru-RU" sz="3200" dirty="0" smtClean="0">
                <a:latin typeface="Calibri" charset="0"/>
              </a:rPr>
              <a:t> и обмен знаниями</a:t>
            </a:r>
            <a:endParaRPr kumimoji="0" lang="ru-RU" sz="3200" dirty="0">
              <a:latin typeface="Calibri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19672" y="1600200"/>
            <a:ext cx="7272808" cy="4525963"/>
          </a:xfrm>
        </p:spPr>
        <p:txBody>
          <a:bodyPr/>
          <a:lstStyle/>
          <a:p>
            <a:r>
              <a:rPr lang="ru-RU" sz="2400" dirty="0" smtClean="0"/>
              <a:t>Благодаря </a:t>
            </a:r>
            <a:r>
              <a:rPr lang="ru-RU" sz="2400" dirty="0" err="1" smtClean="0"/>
              <a:t>агрегаторам</a:t>
            </a:r>
            <a:r>
              <a:rPr lang="ru-RU" sz="2400" dirty="0" smtClean="0"/>
              <a:t> национального масштаба возникает новое измерение дистрибуции учебной и научной литературы. </a:t>
            </a:r>
          </a:p>
          <a:p>
            <a:r>
              <a:rPr lang="ru-RU" sz="2400" dirty="0" smtClean="0"/>
              <a:t>В нем происходит трансформация способов потребления контента, новое перераспределение лидеров и аутсайдеров книгоиздания.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800000"/>
                </a:solidFill>
              </a:rPr>
              <a:t>Первые места всегда занимает тот, кто начал первым!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800000"/>
                </a:solidFill>
              </a:rPr>
              <a:t>Для вузовских издательств – это новый шанс, поскольку электронное издание выравнивает их шансы по сравнению с коммерческими издательствами.</a:t>
            </a:r>
            <a:endParaRPr lang="ru-RU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6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kumimoji="0" lang="ru-RU" sz="3200" dirty="0" smtClean="0">
                <a:latin typeface="Calibri" charset="0"/>
              </a:rPr>
              <a:t>Что дает наше сотрудничество?</a:t>
            </a:r>
            <a:endParaRPr kumimoji="0" lang="ru-RU" sz="3200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76375" y="1340768"/>
            <a:ext cx="7210425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kumimoji="0" lang="ru-RU" sz="2800" dirty="0" smtClean="0">
                <a:latin typeface="Calibri" charset="0"/>
              </a:rPr>
              <a:t>Широкая дистрибуция как в каналах вузовского и библиотечного книжного пространства</a:t>
            </a:r>
            <a:r>
              <a:rPr kumimoji="0" lang="en-US" sz="2800" dirty="0" smtClean="0">
                <a:latin typeface="Calibri" charset="0"/>
              </a:rPr>
              <a:t> (b2b)</a:t>
            </a:r>
            <a:r>
              <a:rPr kumimoji="0" lang="ru-RU" sz="2800" dirty="0" smtClean="0">
                <a:latin typeface="Calibri" charset="0"/>
              </a:rPr>
              <a:t>, так и в каналах Интернет-торговли (</a:t>
            </a:r>
            <a:r>
              <a:rPr kumimoji="0" lang="en-US" sz="2800" dirty="0" smtClean="0">
                <a:latin typeface="Calibri" charset="0"/>
              </a:rPr>
              <a:t>b2c).</a:t>
            </a:r>
            <a:endParaRPr kumimoji="0" lang="ru-RU" sz="2800" dirty="0" smtClean="0">
              <a:latin typeface="Calibri" charset="0"/>
            </a:endParaRPr>
          </a:p>
          <a:p>
            <a:pPr marL="514350" indent="-514350">
              <a:buAutoNum type="arabicPeriod"/>
            </a:pPr>
            <a:r>
              <a:rPr kumimoji="0" lang="ru-RU" sz="2800" dirty="0" smtClean="0">
                <a:latin typeface="Calibri" charset="0"/>
              </a:rPr>
              <a:t>Интеграция издательского контента с </a:t>
            </a:r>
            <a:r>
              <a:rPr kumimoji="0" lang="ru-RU" sz="2800" dirty="0">
                <a:latin typeface="Calibri" charset="0"/>
              </a:rPr>
              <a:t>и</a:t>
            </a:r>
            <a:r>
              <a:rPr kumimoji="0" lang="ru-RU" sz="2800" dirty="0" smtClean="0">
                <a:latin typeface="Calibri" charset="0"/>
              </a:rPr>
              <a:t>нформационно-образовательной средой вуза: прямое попадание в РИНЦ, </a:t>
            </a:r>
            <a:r>
              <a:rPr kumimoji="0" lang="en-US" sz="2800" dirty="0" smtClean="0">
                <a:latin typeface="Calibri" charset="0"/>
              </a:rPr>
              <a:t>Web of Science, </a:t>
            </a:r>
            <a:r>
              <a:rPr kumimoji="0" lang="ru-RU" sz="2800" dirty="0" smtClean="0">
                <a:latin typeface="Calibri" charset="0"/>
              </a:rPr>
              <a:t>интеграция с АБИС, рекомендательные сервисы.</a:t>
            </a:r>
          </a:p>
          <a:p>
            <a:pPr marL="514350" indent="-514350">
              <a:buAutoNum type="arabicPeriod"/>
            </a:pPr>
            <a:r>
              <a:rPr kumimoji="0" lang="ru-RU" sz="2800" dirty="0" smtClean="0">
                <a:latin typeface="Calibri" charset="0"/>
              </a:rPr>
              <a:t>Ощутимое повышение доходов.</a:t>
            </a:r>
          </a:p>
          <a:p>
            <a:pPr marL="514350" indent="-514350">
              <a:buAutoNum type="arabicPeriod"/>
            </a:pPr>
            <a:r>
              <a:rPr kumimoji="0" lang="ru-RU" sz="2800" dirty="0" smtClean="0">
                <a:latin typeface="Calibri" charset="0"/>
              </a:rPr>
              <a:t>Совместные издательские проекты.</a:t>
            </a:r>
            <a:endParaRPr kumimoji="0" lang="en-US" sz="2800" dirty="0" smtClean="0">
              <a:latin typeface="Calibri" charset="0"/>
            </a:endParaRPr>
          </a:p>
          <a:p>
            <a:endParaRPr kumimoji="0" lang="ru-RU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8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pPr marL="0" indent="0"/>
            <a:r>
              <a:rPr kumimoji="0" lang="ru-RU" sz="3200" dirty="0" smtClean="0">
                <a:latin typeface="Calibri" charset="0"/>
              </a:rPr>
              <a:t>Формы </a:t>
            </a:r>
            <a:r>
              <a:rPr kumimoji="0" lang="ru-RU" sz="3200" dirty="0">
                <a:latin typeface="Calibri" charset="0"/>
              </a:rPr>
              <a:t>сотрудничества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76375" y="1340768"/>
            <a:ext cx="7488113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kumimoji="0" lang="ru-RU" sz="2800" dirty="0" smtClean="0">
                <a:latin typeface="Calibri" charset="0"/>
              </a:rPr>
              <a:t>Издательский пакет</a:t>
            </a:r>
          </a:p>
          <a:p>
            <a:pPr marL="0" indent="0">
              <a:buNone/>
            </a:pPr>
            <a:r>
              <a:rPr kumimoji="0" lang="ru-RU" sz="2000" dirty="0" smtClean="0">
                <a:latin typeface="Calibri" charset="0"/>
              </a:rPr>
              <a:t>Если оформлены авторские права (правообладателем выступает вуз), то все отношения регулируются договором с вузом. Формы продажи – </a:t>
            </a:r>
            <a:r>
              <a:rPr kumimoji="0" lang="ru-RU" sz="2000" dirty="0" err="1" smtClean="0">
                <a:latin typeface="Calibri" charset="0"/>
              </a:rPr>
              <a:t>покнижное</a:t>
            </a:r>
            <a:r>
              <a:rPr kumimoji="0" lang="ru-RU" sz="2000" dirty="0" smtClean="0">
                <a:latin typeface="Calibri" charset="0"/>
              </a:rPr>
              <a:t> комплектование и пакетная подписка.</a:t>
            </a:r>
          </a:p>
          <a:p>
            <a:pPr marL="0" indent="0">
              <a:buNone/>
            </a:pPr>
            <a:r>
              <a:rPr kumimoji="0" lang="ru-RU" sz="2800" dirty="0" smtClean="0">
                <a:latin typeface="Calibri" charset="0"/>
              </a:rPr>
              <a:t>2. Работа с авторами </a:t>
            </a:r>
          </a:p>
          <a:p>
            <a:pPr marL="0" indent="0">
              <a:buNone/>
            </a:pPr>
            <a:r>
              <a:rPr kumimoji="0" lang="ru-RU" sz="2000" dirty="0" smtClean="0">
                <a:latin typeface="Calibri" charset="0"/>
              </a:rPr>
              <a:t>Если права не оформлены, ЭБС может взять на себя задачу заключения индивидуальных авторских договоров. С такими авторами могут быть реализованы совместные издания.</a:t>
            </a:r>
          </a:p>
          <a:p>
            <a:pPr marL="0" indent="0">
              <a:buNone/>
            </a:pPr>
            <a:r>
              <a:rPr kumimoji="0" lang="ru-RU" sz="2800" dirty="0" smtClean="0">
                <a:latin typeface="Calibri" charset="0"/>
              </a:rPr>
              <a:t>3. Взаимозачет на подписку ЭБС</a:t>
            </a:r>
          </a:p>
          <a:p>
            <a:pPr marL="0" indent="0">
              <a:buNone/>
            </a:pPr>
            <a:r>
              <a:rPr kumimoji="0" lang="ru-RU" sz="2000" dirty="0" smtClean="0">
                <a:latin typeface="Calibri" charset="0"/>
              </a:rPr>
              <a:t>Сумма подписки может быть уменьшена на величину доходов от продажи книг.</a:t>
            </a:r>
          </a:p>
          <a:p>
            <a:pPr marL="0" indent="0">
              <a:buNone/>
            </a:pPr>
            <a:r>
              <a:rPr kumimoji="0" lang="ru-RU" sz="2800" dirty="0" smtClean="0">
                <a:latin typeface="Calibri" charset="0"/>
              </a:rPr>
              <a:t>4. Оцифровка изданий</a:t>
            </a:r>
          </a:p>
          <a:p>
            <a:pPr marL="0" indent="0">
              <a:buNone/>
            </a:pPr>
            <a:r>
              <a:rPr kumimoji="0" lang="ru-RU" sz="2000" dirty="0" smtClean="0">
                <a:latin typeface="Calibri" charset="0"/>
              </a:rPr>
              <a:t>Если нет цифровой формы книг – «</a:t>
            </a:r>
            <a:r>
              <a:rPr kumimoji="0" lang="ru-RU" sz="2000" dirty="0" err="1" smtClean="0">
                <a:latin typeface="Calibri" charset="0"/>
              </a:rPr>
              <a:t>Директ</a:t>
            </a:r>
            <a:r>
              <a:rPr kumimoji="0" lang="ru-RU" sz="2000" dirty="0" smtClean="0">
                <a:latin typeface="Calibri" charset="0"/>
              </a:rPr>
              <a:t>-Медиа» осуществляет оцифровку или за свой счет или по взаимозачету.</a:t>
            </a:r>
            <a:endParaRPr kumimoji="0" lang="ru-RU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5967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У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УБ.potx</Template>
  <TotalTime>5712</TotalTime>
  <Words>1255</Words>
  <Application>Microsoft Macintosh PowerPoint</Application>
  <PresentationFormat>Экран (4:3)</PresentationFormat>
  <Paragraphs>188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УБ</vt:lpstr>
      <vt:lpstr>Презентация PowerPoint</vt:lpstr>
      <vt:lpstr>Какой должна быть ЭБС?</vt:lpstr>
      <vt:lpstr>«Университетская библиотека онлайн»: Агрегатор национального масштаба</vt:lpstr>
      <vt:lpstr>Как зарабатывают наши издательства?</vt:lpstr>
      <vt:lpstr>Вузы-лидеры</vt:lpstr>
      <vt:lpstr>Кто наши пользователи?</vt:lpstr>
      <vt:lpstr>Вузовский книгооборот и обмен знаниями</vt:lpstr>
      <vt:lpstr>Что дает наше сотрудничество?</vt:lpstr>
      <vt:lpstr>Формы сотрудничества</vt:lpstr>
      <vt:lpstr>Издательство «Директ-Медиа»</vt:lpstr>
      <vt:lpstr>Совместные издания</vt:lpstr>
      <vt:lpstr>Продвижение книги и автора</vt:lpstr>
      <vt:lpstr>Качество представления книги</vt:lpstr>
      <vt:lpstr>Интерактивная жизнь книги</vt:lpstr>
      <vt:lpstr>РИНЦ и Web of Science</vt:lpstr>
      <vt:lpstr>Сервис работы с издательством</vt:lpstr>
      <vt:lpstr>Онлайн-статистика издательства</vt:lpstr>
      <vt:lpstr>Выстраивание совместной работы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Konstantin Kostyuk</cp:lastModifiedBy>
  <cp:revision>36</cp:revision>
  <dcterms:created xsi:type="dcterms:W3CDTF">2012-09-30T13:50:19Z</dcterms:created>
  <dcterms:modified xsi:type="dcterms:W3CDTF">2014-12-18T06:58:57Z</dcterms:modified>
</cp:coreProperties>
</file>